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Raleway"/>
      <p:regular r:id="rId71"/>
      <p:bold r:id="rId72"/>
      <p:italic r:id="rId73"/>
      <p:boldItalic r:id="rId74"/>
    </p:embeddedFont>
    <p:embeddedFont>
      <p:font typeface="Lato"/>
      <p:regular r:id="rId75"/>
      <p:bold r:id="rId76"/>
      <p:italic r:id="rId77"/>
      <p:bold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aleway-italic.fntdata"/><Relationship Id="rId72" Type="http://schemas.openxmlformats.org/officeDocument/2006/relationships/font" Target="fonts/Raleway-bold.fntdata"/><Relationship Id="rId31" Type="http://schemas.openxmlformats.org/officeDocument/2006/relationships/slide" Target="slides/slide26.xml"/><Relationship Id="rId75" Type="http://schemas.openxmlformats.org/officeDocument/2006/relationships/font" Target="fonts/Lato-regular.fntdata"/><Relationship Id="rId30" Type="http://schemas.openxmlformats.org/officeDocument/2006/relationships/slide" Target="slides/slide25.xml"/><Relationship Id="rId74" Type="http://schemas.openxmlformats.org/officeDocument/2006/relationships/font" Target="fonts/Raleway-boldItalic.fntdata"/><Relationship Id="rId33" Type="http://schemas.openxmlformats.org/officeDocument/2006/relationships/slide" Target="slides/slide28.xml"/><Relationship Id="rId77" Type="http://schemas.openxmlformats.org/officeDocument/2006/relationships/font" Target="fonts/Lato-italic.fntdata"/><Relationship Id="rId32" Type="http://schemas.openxmlformats.org/officeDocument/2006/relationships/slide" Target="slides/slide27.xml"/><Relationship Id="rId76" Type="http://schemas.openxmlformats.org/officeDocument/2006/relationships/font" Target="fonts/Lato-bold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Lato-boldItalic.fntdata"/><Relationship Id="rId71" Type="http://schemas.openxmlformats.org/officeDocument/2006/relationships/font" Target="fonts/Raleway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986220a0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986220a0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d2b1221c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d2b1221c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986220a08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986220a08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d2b1221c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d2b1221c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d2b1221c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d2b1221c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d2b1221c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d2b1221c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d2b1221c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d2b1221c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d2b1221c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d2b1221c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d2b1221c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bd2b1221c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d2b1221c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bd2b1221c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986220a08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986220a08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bd2b1221c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bd2b1221c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bd2b1221c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bd2b1221c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986220a0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986220a0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d2b1221c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d2b1221c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986220a0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986220a0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d2b1221c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d2b1221c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bd2b1221c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bd2b1221c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d2b1221c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d2b1221c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d2b1221c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d2b1221c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d2b1221ca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d2b1221ca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986220a08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986220a08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d2b1221c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bd2b1221c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bd2b1221ca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bd2b1221ca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d2b1221c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d2b1221c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d2b1221ca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d2b1221c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bd2b1221c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bd2b1221c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b986220a08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b986220a08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986220a0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986220a0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b986220a0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b986220a0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986220a0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986220a0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986220a0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b986220a0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bd2b1221c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bd2b1221c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986220a08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986220a08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b986220a0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b986220a0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b986220a0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b986220a0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b986220a0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b986220a0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986220a0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986220a0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b986220a08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b986220a08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986220a08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b986220a08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b986220a0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b986220a0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986220a0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b986220a0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b986220a08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b986220a0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986220a0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986220a0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986220a08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b986220a08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b986220a0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b986220a0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986220a0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986220a0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b986220a0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b986220a0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986220a08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b986220a08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725d45d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f725d45d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725d45db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725d45db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f725d45db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f725d45db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725d45db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725d45db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f725d45db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f725d45db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986220a08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986220a08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725d45db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f725d45db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725d45db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f725d45db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725d45db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f725d45db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725d45db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f725d45db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725d45db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f725d45db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f725d45db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f725d45db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986220a0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b986220a0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986220a08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986220a08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986220a08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b986220a08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64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hyperlink" Target="https://drive.google.com/file/d/1OnQ4mDxA764r7Z9nR-8Gk6fC4wAiP16S/view?usp=sharin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rive.google.com/file/d/1x0jPTCST0BI_Pjho8LX4XFaqjO9APKXx/view?usp=sharing" TargetMode="External"/><Relationship Id="rId4" Type="http://schemas.openxmlformats.org/officeDocument/2006/relationships/image" Target="../media/image23.png"/><Relationship Id="rId5" Type="http://schemas.openxmlformats.org/officeDocument/2006/relationships/hyperlink" Target="https://drive.google.com/file/d/1x0jPTCST0BI_Pjho8LX4XFaqjO9APKXx/view?usp=shar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drive.google.com/file/d/1x0jPTCST0BI_Pjho8LX4XFaqjO9APKXx/view?usp=sharing" TargetMode="External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hyperlink" Target="https://drive.google.com/file/d/1ddUl01n_x3NUM4HlZV_42mjiFoh6ThH_/view?usp=sharing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ourceforge.net/projects/xflr5/files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en.wikipedia.org/wiki/Aircraft_dynamic_mode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cqO_s570PbzI8iGXmzzxDben8NSgw2l7/view?usp=sharing" TargetMode="External"/><Relationship Id="rId4" Type="http://schemas.openxmlformats.org/officeDocument/2006/relationships/hyperlink" Target="https://drive.google.com/file/d/17_xQ-jyw7_fTyTR6cgKl6KpoIqjZzGtH/view?usp=sharing" TargetMode="External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XFLR5 Sims!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150" y="1521600"/>
            <a:ext cx="5698225" cy="3568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do the same for the flatplate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6526433" y="1595775"/>
            <a:ext cx="22053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xflr5 is in </a:t>
            </a:r>
            <a:r>
              <a:rPr lang="en"/>
              <a:t>permanent</a:t>
            </a:r>
            <a:r>
              <a:rPr lang="en"/>
              <a:t> </a:t>
            </a:r>
            <a:r>
              <a:rPr lang="en"/>
              <a:t>dark mode</a:t>
            </a:r>
            <a:r>
              <a:rPr lang="en"/>
              <a:t> so sorry the pics are not showing up amazing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Pro tip: you can right click the foil to rename it</a:t>
            </a:r>
            <a:endParaRPr sz="14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0" y="1211350"/>
            <a:ext cx="6008424" cy="32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your plane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291150" y="1285875"/>
            <a:ext cx="84405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off, press save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Then: 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138" y="1211350"/>
            <a:ext cx="4410075" cy="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3251075" y="1455700"/>
            <a:ext cx="436800" cy="363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474" y="1928825"/>
            <a:ext cx="2796593" cy="321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6600" y="3120547"/>
            <a:ext cx="3387476" cy="48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3"/>
          <p:cNvCxnSpPr/>
          <p:nvPr/>
        </p:nvCxnSpPr>
        <p:spPr>
          <a:xfrm>
            <a:off x="4512700" y="3384525"/>
            <a:ext cx="7644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3" name="Google Shape;153;p23"/>
          <p:cNvSpPr/>
          <p:nvPr/>
        </p:nvSpPr>
        <p:spPr>
          <a:xfrm>
            <a:off x="7521150" y="3311725"/>
            <a:ext cx="315300" cy="29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4840225" y="3748450"/>
            <a:ext cx="403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a windows, it’ll be at the top.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mac, you’ll have to right click first to get this (I think?)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119650" y="6002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be here: </a:t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5192030" y="1595775"/>
            <a:ext cx="3539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where you’re gonna create your plane.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You’ll be designing and adding mass to: rudder, elevator, wing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Everything else is going to be represented through a point mass</a:t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350" y="1114650"/>
            <a:ext cx="4481600" cy="386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title"/>
          </p:nvPr>
        </p:nvSpPr>
        <p:spPr>
          <a:xfrm>
            <a:off x="225450" y="5274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your plane</a:t>
            </a:r>
            <a:endParaRPr/>
          </a:p>
        </p:txBody>
      </p:sp>
      <p:sp>
        <p:nvSpPr>
          <p:cNvPr id="172" name="Google Shape;172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45" y="1312450"/>
            <a:ext cx="3632176" cy="112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6"/>
          <p:cNvCxnSpPr/>
          <p:nvPr/>
        </p:nvCxnSpPr>
        <p:spPr>
          <a:xfrm>
            <a:off x="2779650" y="2753700"/>
            <a:ext cx="1213200" cy="24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400" y="-31947"/>
            <a:ext cx="463676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192425" y="551700"/>
            <a:ext cx="3847200" cy="43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 your main editor so it looks like this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IGNORE</a:t>
            </a:r>
            <a:r>
              <a:rPr lang="en"/>
              <a:t> the orange box for right now</a:t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7300" y="0"/>
            <a:ext cx="4569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/>
          <p:nvPr/>
        </p:nvSpPr>
        <p:spPr>
          <a:xfrm>
            <a:off x="4395550" y="4211125"/>
            <a:ext cx="4569600" cy="932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7"/>
          <p:cNvCxnSpPr/>
          <p:nvPr/>
        </p:nvCxnSpPr>
        <p:spPr>
          <a:xfrm>
            <a:off x="4395550" y="4200875"/>
            <a:ext cx="4590300" cy="932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7"/>
          <p:cNvCxnSpPr/>
          <p:nvPr/>
        </p:nvCxnSpPr>
        <p:spPr>
          <a:xfrm flipH="1">
            <a:off x="4416025" y="4211125"/>
            <a:ext cx="4539000" cy="932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be here:</a:t>
            </a:r>
            <a:endParaRPr/>
          </a:p>
        </p:txBody>
      </p:sp>
      <p:sp>
        <p:nvSpPr>
          <p:cNvPr id="190" name="Google Shape;190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53" y="1158162"/>
            <a:ext cx="8571221" cy="387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157697" y="1211350"/>
            <a:ext cx="26082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now on you’ll get to the dash by going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plane&gt;current plane&gt; edit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Later you’ll just go directly to the part you wanna edit </a:t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201" y="491025"/>
            <a:ext cx="4288135" cy="456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214400" y="6123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Your Tail</a:t>
            </a:r>
            <a:endParaRPr/>
          </a:p>
        </p:txBody>
      </p:sp>
      <p:sp>
        <p:nvSpPr>
          <p:cNvPr id="204" name="Google Shape;204;p30"/>
          <p:cNvSpPr txBox="1"/>
          <p:nvPr>
            <p:ph idx="1" type="body"/>
          </p:nvPr>
        </p:nvSpPr>
        <p:spPr>
          <a:xfrm>
            <a:off x="214408" y="1495125"/>
            <a:ext cx="2308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 edit any of your surfaces, you’re going to click “define” on the plane editor dash. </a:t>
            </a:r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875" y="0"/>
            <a:ext cx="4569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/>
          <p:nvPr/>
        </p:nvSpPr>
        <p:spPr>
          <a:xfrm>
            <a:off x="3866425" y="3348125"/>
            <a:ext cx="620100" cy="1698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what it should look like</a:t>
            </a:r>
            <a:endParaRPr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375" y="1277600"/>
            <a:ext cx="6802723" cy="3638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Set Up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447600" y="0"/>
            <a:ext cx="8248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>
                <a:highlight>
                  <a:srgbClr val="FFFFFF"/>
                </a:highlight>
              </a:rPr>
              <a:t>Okay now you’re gonna input the values so it looks like this: </a:t>
            </a:r>
            <a:endParaRPr sz="2100">
              <a:highlight>
                <a:srgbClr val="FFFFFF"/>
              </a:highlight>
            </a:endParaRPr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400" y="638084"/>
            <a:ext cx="8248800" cy="441226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/>
        </p:nvSpPr>
        <p:spPr>
          <a:xfrm rot="-5400000">
            <a:off x="-430000" y="2371650"/>
            <a:ext cx="168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Link to screenshot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Elevator, Just the numbers: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3"/>
          <p:cNvPicPr preferRelativeResize="0"/>
          <p:nvPr/>
        </p:nvPicPr>
        <p:blipFill rotWithShape="1">
          <a:blip r:embed="rId3">
            <a:alphaModFix/>
          </a:blip>
          <a:srcRect b="60143" l="0" r="56366" t="14287"/>
          <a:stretch/>
        </p:blipFill>
        <p:spPr>
          <a:xfrm>
            <a:off x="0" y="1313975"/>
            <a:ext cx="9144000" cy="2866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1411200" y="0"/>
            <a:ext cx="6321600" cy="63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Wing:</a:t>
            </a:r>
            <a:endParaRPr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3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975" y="635400"/>
            <a:ext cx="8302402" cy="44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4"/>
          <p:cNvSpPr txBox="1"/>
          <p:nvPr/>
        </p:nvSpPr>
        <p:spPr>
          <a:xfrm rot="-5400000">
            <a:off x="-399600" y="2371650"/>
            <a:ext cx="170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Link to Screenshot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Wing, Just the Numbers:</a:t>
            </a:r>
            <a:endParaRPr/>
          </a:p>
        </p:txBody>
      </p:sp>
      <p:sp>
        <p:nvSpPr>
          <p:cNvPr id="241" name="Google Shape;241;p3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75070" l="0" r="56595" t="14369"/>
          <a:stretch/>
        </p:blipFill>
        <p:spPr>
          <a:xfrm>
            <a:off x="175449" y="1776250"/>
            <a:ext cx="9154051" cy="118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6"/>
          <p:cNvSpPr txBox="1"/>
          <p:nvPr>
            <p:ph type="title"/>
          </p:nvPr>
        </p:nvSpPr>
        <p:spPr>
          <a:xfrm>
            <a:off x="1239750" y="51750"/>
            <a:ext cx="6321600" cy="63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Rudder (their “Fin”)</a:t>
            </a:r>
            <a:endParaRPr/>
          </a:p>
        </p:txBody>
      </p:sp>
      <p:sp>
        <p:nvSpPr>
          <p:cNvPr id="248" name="Google Shape;248;p3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351" y="730100"/>
            <a:ext cx="7982189" cy="4290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6"/>
          <p:cNvSpPr txBox="1"/>
          <p:nvPr/>
        </p:nvSpPr>
        <p:spPr>
          <a:xfrm rot="-5401198">
            <a:off x="-389373" y="2371638"/>
            <a:ext cx="172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Screenshot Link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Rudder, Just Numbers</a:t>
            </a:r>
            <a:endParaRPr/>
          </a:p>
        </p:txBody>
      </p:sp>
      <p:pic>
        <p:nvPicPr>
          <p:cNvPr id="256" name="Google Shape;256;p37"/>
          <p:cNvPicPr preferRelativeResize="0"/>
          <p:nvPr/>
        </p:nvPicPr>
        <p:blipFill rotWithShape="1">
          <a:blip r:embed="rId3">
            <a:alphaModFix/>
          </a:blip>
          <a:srcRect b="75224" l="0" r="56215" t="14267"/>
          <a:stretch/>
        </p:blipFill>
        <p:spPr>
          <a:xfrm>
            <a:off x="0" y="1700850"/>
            <a:ext cx="9144000" cy="117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105150" y="0"/>
            <a:ext cx="6321600" cy="63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Sweet! You should be here: </a:t>
            </a:r>
            <a:endParaRPr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00" y="489700"/>
            <a:ext cx="6902206" cy="46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122950" y="3514375"/>
            <a:ext cx="11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Ok hit save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Masses</a:t>
            </a:r>
            <a:endParaRPr/>
          </a:p>
        </p:txBody>
      </p:sp>
      <p:sp>
        <p:nvSpPr>
          <p:cNvPr id="270" name="Google Shape;270;p39"/>
          <p:cNvSpPr txBox="1"/>
          <p:nvPr/>
        </p:nvSpPr>
        <p:spPr>
          <a:xfrm>
            <a:off x="4815625" y="2214250"/>
            <a:ext cx="316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We’re going to add masses to the plane so the analysis can function accurately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8900" y="0"/>
            <a:ext cx="45697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0"/>
          <p:cNvSpPr/>
          <p:nvPr/>
        </p:nvSpPr>
        <p:spPr>
          <a:xfrm>
            <a:off x="3446350" y="1490400"/>
            <a:ext cx="2078700" cy="24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 txBox="1"/>
          <p:nvPr/>
        </p:nvSpPr>
        <p:spPr>
          <a:xfrm>
            <a:off x="430325" y="2110675"/>
            <a:ext cx="2223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“Plane Inertia” tab is going to take you to where you’re gonna put ALL your masses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6219" y="-61475"/>
            <a:ext cx="695401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1"/>
          <p:cNvSpPr/>
          <p:nvPr/>
        </p:nvSpPr>
        <p:spPr>
          <a:xfrm>
            <a:off x="2400650" y="2113800"/>
            <a:ext cx="6793800" cy="39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1"/>
          <p:cNvSpPr txBox="1"/>
          <p:nvPr/>
        </p:nvSpPr>
        <p:spPr>
          <a:xfrm>
            <a:off x="174175" y="1504125"/>
            <a:ext cx="1864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First is to add the point mass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mass represents everything except for the wing, elevator, and fin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Aka: fuselage, batteries, human, etc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the program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225025" y="1211350"/>
            <a:ext cx="8506800" cy="33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Go to this site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Yes it’s sketchy. Don’t worry. </a:t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213" y="1307800"/>
            <a:ext cx="35909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550" y="2088850"/>
            <a:ext cx="5111251" cy="2724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5"/>
          <p:cNvCxnSpPr/>
          <p:nvPr/>
        </p:nvCxnSpPr>
        <p:spPr>
          <a:xfrm rot="10800000">
            <a:off x="5628825" y="4403600"/>
            <a:ext cx="1564800" cy="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012" y="0"/>
            <a:ext cx="695197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2"/>
          <p:cNvSpPr txBox="1"/>
          <p:nvPr/>
        </p:nvSpPr>
        <p:spPr>
          <a:xfrm rot="-5400000">
            <a:off x="150025" y="1885925"/>
            <a:ext cx="8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Wing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81" y="0"/>
            <a:ext cx="693343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3"/>
          <p:cNvSpPr txBox="1"/>
          <p:nvPr/>
        </p:nvSpPr>
        <p:spPr>
          <a:xfrm rot="-5400000">
            <a:off x="150025" y="1885925"/>
            <a:ext cx="8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Elevator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473" y="0"/>
            <a:ext cx="697505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4"/>
          <p:cNvSpPr txBox="1"/>
          <p:nvPr/>
        </p:nvSpPr>
        <p:spPr>
          <a:xfrm rot="-5400000">
            <a:off x="-17100" y="2371650"/>
            <a:ext cx="116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Fin (Rudder)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/>
          <p:nvPr>
            <p:ph type="title"/>
          </p:nvPr>
        </p:nvSpPr>
        <p:spPr>
          <a:xfrm>
            <a:off x="105150" y="575950"/>
            <a:ext cx="2814900" cy="39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your main screen should exactly match this: </a:t>
            </a:r>
            <a:endParaRPr/>
          </a:p>
        </p:txBody>
      </p:sp>
      <p:sp>
        <p:nvSpPr>
          <p:cNvPr id="315" name="Google Shape;315;p4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480" y="-29600"/>
            <a:ext cx="46027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6"/>
          <p:cNvSpPr txBox="1"/>
          <p:nvPr>
            <p:ph type="title"/>
          </p:nvPr>
        </p:nvSpPr>
        <p:spPr>
          <a:xfrm>
            <a:off x="187100" y="811600"/>
            <a:ext cx="2804700" cy="22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your plane inertia home screen should also match: </a:t>
            </a:r>
            <a:endParaRPr/>
          </a:p>
        </p:txBody>
      </p:sp>
      <p:pic>
        <p:nvPicPr>
          <p:cNvPr id="322" name="Google Shape;3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2017" y="589025"/>
            <a:ext cx="6143734" cy="354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328" name="Google Shape;328;p47"/>
          <p:cNvSpPr txBox="1"/>
          <p:nvPr/>
        </p:nvSpPr>
        <p:spPr>
          <a:xfrm>
            <a:off x="5563600" y="2322100"/>
            <a:ext cx="324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This tells the computer what your environment looks like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an Analysis</a:t>
            </a:r>
            <a:endParaRPr/>
          </a:p>
        </p:txBody>
      </p:sp>
      <p:sp>
        <p:nvSpPr>
          <p:cNvPr id="334" name="Google Shape;334;p4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75" y="1485900"/>
            <a:ext cx="702945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588" y="445275"/>
            <a:ext cx="5591175" cy="41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9"/>
          <p:cNvSpPr txBox="1"/>
          <p:nvPr/>
        </p:nvSpPr>
        <p:spPr>
          <a:xfrm>
            <a:off x="269125" y="1026700"/>
            <a:ext cx="1863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We care about the angle of attack - since the graph with the most information is the “coefficient of moment vs aoa” graph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0"/>
          <p:cNvSpPr txBox="1"/>
          <p:nvPr>
            <p:ph idx="1" type="body"/>
          </p:nvPr>
        </p:nvSpPr>
        <p:spPr>
          <a:xfrm>
            <a:off x="266983" y="1266825"/>
            <a:ext cx="20655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will inevitably be </a:t>
            </a:r>
            <a:r>
              <a:rPr lang="en"/>
              <a:t>sideslip, and we want it to take into account the tail section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I’m actually not sure why no “viscous” but it keeps giving us errors if we do check the box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50" name="Google Shape;35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250" y="528625"/>
            <a:ext cx="562927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525" y="514350"/>
            <a:ext cx="5638800" cy="411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be here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7314935" y="1595775"/>
            <a:ext cx="14169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Note: you’ll have to turn off any anti-virus and the security on a mac</a:t>
            </a:r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75" y="1066025"/>
            <a:ext cx="7069626" cy="38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6013" y="523875"/>
            <a:ext cx="5667375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2"/>
          <p:cNvSpPr txBox="1"/>
          <p:nvPr/>
        </p:nvSpPr>
        <p:spPr>
          <a:xfrm>
            <a:off x="279100" y="996800"/>
            <a:ext cx="180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Basically saying the plane is 3D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125" y="616475"/>
            <a:ext cx="577215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3" y="533400"/>
            <a:ext cx="555307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813" y="238625"/>
            <a:ext cx="4830375" cy="50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5"/>
          <p:cNvSpPr txBox="1"/>
          <p:nvPr/>
        </p:nvSpPr>
        <p:spPr>
          <a:xfrm>
            <a:off x="107150" y="3139675"/>
            <a:ext cx="153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Hit “ok” then save!!!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an Analysis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1450"/>
            <a:ext cx="9144000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7"/>
          <p:cNvSpPr/>
          <p:nvPr/>
        </p:nvSpPr>
        <p:spPr>
          <a:xfrm>
            <a:off x="792950" y="439350"/>
            <a:ext cx="257100" cy="25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1" name="Google Shape;401;p57"/>
          <p:cNvCxnSpPr/>
          <p:nvPr/>
        </p:nvCxnSpPr>
        <p:spPr>
          <a:xfrm rot="10800000">
            <a:off x="1050225" y="943025"/>
            <a:ext cx="1017900" cy="3193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/>
          <p:nvPr>
            <p:ph type="title"/>
          </p:nvPr>
        </p:nvSpPr>
        <p:spPr>
          <a:xfrm>
            <a:off x="214250" y="275900"/>
            <a:ext cx="6321600" cy="6354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you don’t have this bar: </a:t>
            </a:r>
            <a:endParaRPr sz="1800"/>
          </a:p>
        </p:txBody>
      </p:sp>
      <p:pic>
        <p:nvPicPr>
          <p:cNvPr id="407" name="Google Shape;4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51" y="814375"/>
            <a:ext cx="1480550" cy="4037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58"/>
          <p:cNvCxnSpPr/>
          <p:nvPr/>
        </p:nvCxnSpPr>
        <p:spPr>
          <a:xfrm>
            <a:off x="2121700" y="2378875"/>
            <a:ext cx="166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58"/>
          <p:cNvSpPr txBox="1"/>
          <p:nvPr/>
        </p:nvSpPr>
        <p:spPr>
          <a:xfrm>
            <a:off x="4221950" y="3750475"/>
            <a:ext cx="3418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Go to “file” then click on the top one (which should be the one you’re working on)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58"/>
          <p:cNvSpPr txBox="1"/>
          <p:nvPr/>
        </p:nvSpPr>
        <p:spPr>
          <a:xfrm>
            <a:off x="2250275" y="1360875"/>
            <a:ext cx="159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First: hit save!!!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1" name="Google Shape;41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7974" y="152600"/>
            <a:ext cx="3148050" cy="37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Graphs</a:t>
            </a:r>
            <a:endParaRPr/>
          </a:p>
        </p:txBody>
      </p:sp>
      <p:sp>
        <p:nvSpPr>
          <p:cNvPr id="417" name="Google Shape;417;p5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625" y="761300"/>
            <a:ext cx="3180443" cy="39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You’re gonna want these graphs</a:t>
            </a:r>
            <a:endParaRPr/>
          </a:p>
        </p:txBody>
      </p:sp>
      <p:sp>
        <p:nvSpPr>
          <p:cNvPr id="424" name="Google Shape;424;p60"/>
          <p:cNvSpPr txBox="1"/>
          <p:nvPr>
            <p:ph idx="1" type="body"/>
          </p:nvPr>
        </p:nvSpPr>
        <p:spPr>
          <a:xfrm>
            <a:off x="6236499" y="1595775"/>
            <a:ext cx="24951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Alpha vs Cm_induced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Alpha vs CD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Alpha vs CL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Alpha vs CL/CD</a:t>
            </a:r>
            <a:endParaRPr/>
          </a:p>
        </p:txBody>
      </p:sp>
      <p:pic>
        <p:nvPicPr>
          <p:cNvPr id="425" name="Google Shape;4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75" y="1283300"/>
            <a:ext cx="5822531" cy="362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them: </a:t>
            </a:r>
            <a:endParaRPr/>
          </a:p>
        </p:txBody>
      </p:sp>
      <p:sp>
        <p:nvSpPr>
          <p:cNvPr id="431" name="Google Shape;431;p6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2" name="Google Shape;4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0" y="1304913"/>
            <a:ext cx="8896350" cy="3838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1"/>
          <p:cNvSpPr txBox="1"/>
          <p:nvPr/>
        </p:nvSpPr>
        <p:spPr>
          <a:xfrm>
            <a:off x="235750" y="689325"/>
            <a:ext cx="192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Right Click the graph you want changed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Units pt 1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2410100" y="2818200"/>
            <a:ext cx="6321600" cy="17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250" y="1300550"/>
            <a:ext cx="4830550" cy="25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you’ll get a list</a:t>
            </a:r>
            <a:endParaRPr/>
          </a:p>
        </p:txBody>
      </p:sp>
      <p:sp>
        <p:nvSpPr>
          <p:cNvPr id="439" name="Google Shape;439;p62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5" y="1822038"/>
            <a:ext cx="9143999" cy="32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Coolio! Run a sim!</a:t>
            </a:r>
            <a:endParaRPr/>
          </a:p>
        </p:txBody>
      </p:sp>
      <p:sp>
        <p:nvSpPr>
          <p:cNvPr id="446" name="Google Shape;446;p6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0" y="152400"/>
            <a:ext cx="17785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4"/>
          <p:cNvSpPr txBox="1"/>
          <p:nvPr>
            <p:ph type="title"/>
          </p:nvPr>
        </p:nvSpPr>
        <p:spPr>
          <a:xfrm>
            <a:off x="1321200" y="2009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If you did everything correct: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53" name="Google Shape;453;p6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4" name="Google Shape;45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798" y="836300"/>
            <a:ext cx="6796402" cy="42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Fixing Scales</a:t>
            </a:r>
            <a:endParaRPr/>
          </a:p>
        </p:txBody>
      </p:sp>
      <p:sp>
        <p:nvSpPr>
          <p:cNvPr id="460" name="Google Shape;460;p6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Right click: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461" name="Google Shape;4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200" y="2068125"/>
            <a:ext cx="539115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>
            <p:ph type="title"/>
          </p:nvPr>
        </p:nvSpPr>
        <p:spPr>
          <a:xfrm>
            <a:off x="1489425" y="504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Thumbs up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467" name="Google Shape;467;p6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5800"/>
            <a:ext cx="91440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a Stability Analysis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click &gt; current plane &gt; analysis &gt; define a stability Analysis</a:t>
            </a:r>
            <a:endParaRPr/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925" y="1624814"/>
            <a:ext cx="4049126" cy="294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>
            <p:ph type="title"/>
          </p:nvPr>
        </p:nvSpPr>
        <p:spPr>
          <a:xfrm>
            <a:off x="2400250" y="4235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everything matches</a:t>
            </a:r>
            <a:endParaRPr/>
          </a:p>
        </p:txBody>
      </p:sp>
      <p:pic>
        <p:nvPicPr>
          <p:cNvPr id="485" name="Google Shape;4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064076"/>
            <a:ext cx="3481223" cy="1923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020412"/>
            <a:ext cx="3481227" cy="1949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025" y="3033525"/>
            <a:ext cx="3470391" cy="19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8025" y="1086041"/>
            <a:ext cx="3470401" cy="1901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 “From Altitude and Temperature” then make sure everything matches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338" y="1678339"/>
            <a:ext cx="5955425" cy="28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extra drag! (unrealistic but whatever)</a:t>
            </a:r>
            <a:endParaRPr/>
          </a:p>
        </p:txBody>
      </p:sp>
      <p:sp>
        <p:nvSpPr>
          <p:cNvPr id="500" name="Google Shape;500;p71"/>
          <p:cNvSpPr txBox="1"/>
          <p:nvPr>
            <p:ph idx="1" type="body"/>
          </p:nvPr>
        </p:nvSpPr>
        <p:spPr>
          <a:xfrm>
            <a:off x="5906157" y="1595775"/>
            <a:ext cx="28257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Hit save now that you’re done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25" y="1547200"/>
            <a:ext cx="5370493" cy="300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2100225" y="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Units pt 2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274" y="501350"/>
            <a:ext cx="6748750" cy="443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"/>
          <p:cNvSpPr txBox="1"/>
          <p:nvPr>
            <p:ph idx="1" type="body"/>
          </p:nvPr>
        </p:nvSpPr>
        <p:spPr>
          <a:xfrm>
            <a:off x="6730908" y="2036025"/>
            <a:ext cx="2018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You should see this!</a:t>
            </a:r>
            <a:endParaRPr/>
          </a:p>
        </p:txBody>
      </p:sp>
      <p:pic>
        <p:nvPicPr>
          <p:cNvPr id="507" name="Google Shape;50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77" y="344525"/>
            <a:ext cx="6126725" cy="445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 analyze</a:t>
            </a:r>
            <a:endParaRPr/>
          </a:p>
        </p:txBody>
      </p:sp>
      <p:pic>
        <p:nvPicPr>
          <p:cNvPr id="513" name="Google Shape;5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200" y="1149250"/>
            <a:ext cx="4717824" cy="34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view what XFLR5 did in the log file</a:t>
            </a:r>
            <a:endParaRPr/>
          </a:p>
        </p:txBody>
      </p:sp>
      <p:pic>
        <p:nvPicPr>
          <p:cNvPr id="519" name="Google Shape;51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425" y="1688950"/>
            <a:ext cx="4979201" cy="27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5"/>
          <p:cNvSpPr txBox="1"/>
          <p:nvPr>
            <p:ph type="title"/>
          </p:nvPr>
        </p:nvSpPr>
        <p:spPr>
          <a:xfrm>
            <a:off x="2444575" y="22540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Semi-helpful visuals here</a:t>
            </a:r>
            <a:endParaRPr/>
          </a:p>
        </p:txBody>
      </p:sp>
      <p:pic>
        <p:nvPicPr>
          <p:cNvPr id="525" name="Google Shape;52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7269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through the modes &amp; hit animate</a:t>
            </a:r>
            <a:endParaRPr/>
          </a:p>
        </p:txBody>
      </p:sp>
      <p:sp>
        <p:nvSpPr>
          <p:cNvPr id="531" name="Google Shape;531;p7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 = frequency without damping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F1 = frequency with damping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z</a:t>
            </a:r>
            <a:r>
              <a:rPr lang="en"/>
              <a:t> = damping (between -1 and 1, with 1 being perfect damping)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t2 = time to double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 = time to reach 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You may need to change time step/speed/amplitude</a:t>
            </a:r>
            <a:endParaRPr/>
          </a:p>
        </p:txBody>
      </p:sp>
      <p:pic>
        <p:nvPicPr>
          <p:cNvPr id="532" name="Google Shape;53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95449" cy="4771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information about the modes!</a:t>
            </a:r>
            <a:endParaRPr/>
          </a:p>
        </p:txBody>
      </p:sp>
      <p:sp>
        <p:nvSpPr>
          <p:cNvPr id="538" name="Google Shape;538;p7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https://en.wikipedia.org/wiki/Aircraft_dynamic_modes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 2 things: </a:t>
            </a:r>
            <a:endParaRPr/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0746" y="1350175"/>
            <a:ext cx="8421000" cy="32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Clark Y .dat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Flat plane .dat file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Note: make sure the file on your computer ends in “.dat” !!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XFLR5 only recognizes .dat files with “.dat” in the name bc it’s quirky like that</a:t>
            </a:r>
            <a:r>
              <a:rPr lang="en"/>
              <a:t> 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 rotWithShape="1">
          <a:blip r:embed="rId5">
            <a:alphaModFix/>
          </a:blip>
          <a:srcRect b="22350" l="12325" r="15514" t="22355"/>
          <a:stretch/>
        </p:blipFill>
        <p:spPr>
          <a:xfrm>
            <a:off x="8382450" y="3663525"/>
            <a:ext cx="558024" cy="5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57175" y="514350"/>
            <a:ext cx="84648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the foils you need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02550" y="4457700"/>
            <a:ext cx="85389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highlight>
                  <a:srgbClr val="FFFFFF"/>
                </a:highlight>
              </a:rPr>
              <a:t>File </a:t>
            </a:r>
            <a:r>
              <a:rPr lang="en" sz="3000">
                <a:highlight>
                  <a:srgbClr val="FFFFFF"/>
                </a:highlight>
              </a:rPr>
              <a:t>&gt; Direct Foil Design</a:t>
            </a:r>
            <a:endParaRPr sz="3000">
              <a:highlight>
                <a:srgbClr val="FFFFFF"/>
              </a:highlight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50" y="1124600"/>
            <a:ext cx="2933574" cy="3399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20"/>
          <p:cNvCxnSpPr/>
          <p:nvPr/>
        </p:nvCxnSpPr>
        <p:spPr>
          <a:xfrm>
            <a:off x="3493300" y="2764625"/>
            <a:ext cx="64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375" y="1681588"/>
            <a:ext cx="4419600" cy="216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206225" y="575950"/>
            <a:ext cx="8515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foil pt. 2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252675" y="1595775"/>
            <a:ext cx="3479100" cy="9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2295"/>
              <a:t>Then you’ll open the .dat file and get this screen</a:t>
            </a:r>
            <a:endParaRPr sz="229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2295"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50" y="1595775"/>
            <a:ext cx="48387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/>
          <p:nvPr/>
        </p:nvSpPr>
        <p:spPr>
          <a:xfrm>
            <a:off x="679325" y="1819625"/>
            <a:ext cx="485400" cy="448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325" y="2742200"/>
            <a:ext cx="5629088" cy="22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